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58" r:id="rId5"/>
    <p:sldId id="259" r:id="rId6"/>
    <p:sldId id="264" r:id="rId7"/>
    <p:sldId id="265" r:id="rId8"/>
    <p:sldId id="260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CC01F0-BB90-B14D-BEB5-DD315F97B86B}" v="74" dt="2024-04-24T21:02:02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6"/>
    <p:restoredTop sz="94694"/>
  </p:normalViewPr>
  <p:slideViewPr>
    <p:cSldViewPr snapToGrid="0">
      <p:cViewPr varScale="1">
        <p:scale>
          <a:sx n="119" d="100"/>
          <a:sy n="119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EF5D2-8107-7448-B8BB-D456E924EBC4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D3403-57E4-D441-A8EA-BBC6B324C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D3403-57E4-D441-A8EA-BBC6B324C1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0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00B9-7063-C79F-0ECB-B0E970DE9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703" y="3428998"/>
            <a:ext cx="5891171" cy="2268559"/>
          </a:xfrm>
        </p:spPr>
        <p:txBody>
          <a:bodyPr>
            <a:normAutofit fontScale="90000"/>
          </a:bodyPr>
          <a:lstStyle/>
          <a:p>
            <a:r>
              <a:rPr lang="en-US" dirty="0"/>
              <a:t>Key Drivers of Electricity Usage in July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DFB54-50AF-05A7-3BC2-745549E541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</a:p>
        </p:txBody>
      </p:sp>
    </p:spTree>
    <p:extLst>
      <p:ext uri="{BB962C8B-B14F-4D97-AF65-F5344CB8AC3E}">
        <p14:creationId xmlns:p14="http://schemas.microsoft.com/office/powerpoint/2010/main" val="292836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28EFE003-9D09-41C6-96F7-08F412E93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C1CA64A-BFC0-4049-8FD1-6EB8DD837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813CE82-4287-411D-B8F5-A58090D4B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5805B62-836B-4F13-A8A3-9A7A777F1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50C9C4-B7EA-40F9-8843-F4A4DE82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88478B5-006E-4BCA-A7DA-DF072F710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B4D67F-8650-405B-AB50-BDCC56407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0413934-0217-4604-883C-B986A84F5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3563815-021C-44E2-B060-B873754D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9AE22EF-5DB6-4687-B505-5762ECD01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17252A2-4FCE-4129-AC1A-5C5E17E0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914A5D5-2A45-49FA-853C-9D06EDAD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A0255D-22C5-470A-93B2-3441FB177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10A5D-8FCF-D1C6-7236-BF3BCFF2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024" y="4069093"/>
            <a:ext cx="8440564" cy="1045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Recommendation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2BF4EC0-9DCE-41EF-82E5-C4321802D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product&#10;&#10;Description automatically generated">
            <a:extLst>
              <a:ext uri="{FF2B5EF4-FFF2-40B4-BE49-F238E27FC236}">
                <a16:creationId xmlns:a16="http://schemas.microsoft.com/office/drawing/2014/main" id="{8BE9418E-A95D-9516-95EC-FC9E9A9A3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439" y="972646"/>
            <a:ext cx="1019627" cy="2648383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1974BD0F-4457-2195-B7D5-FB83FB59A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918" y="972646"/>
            <a:ext cx="1118941" cy="2648383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screenshot of a product&#10;&#10;Description automatically generated">
            <a:extLst>
              <a:ext uri="{FF2B5EF4-FFF2-40B4-BE49-F238E27FC236}">
                <a16:creationId xmlns:a16="http://schemas.microsoft.com/office/drawing/2014/main" id="{0FF498C7-F445-A208-BCFE-019FD6766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85" y="972646"/>
            <a:ext cx="1178530" cy="2648383"/>
          </a:xfrm>
          <a:prstGeom prst="rect">
            <a:avLst/>
          </a:prstGeom>
          <a:ln>
            <a:noFill/>
          </a:ln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F3685ED-B334-4C62-862C-CF4D6644E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7" y="888935"/>
            <a:ext cx="2763500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9AA02FF-D2B3-4ACC-8AFA-773310B7E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825" y="888935"/>
            <a:ext cx="2771384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624C63-5E23-4F77-8606-FA41B3B1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6" y="888935"/>
            <a:ext cx="2771384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B07EB08-35D1-4F93-9A47-7A21D9B5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8461F6C-D543-E699-44B8-AE5985CA8E79}"/>
              </a:ext>
            </a:extLst>
          </p:cNvPr>
          <p:cNvSpPr/>
          <p:nvPr/>
        </p:nvSpPr>
        <p:spPr>
          <a:xfrm>
            <a:off x="1566041" y="4992414"/>
            <a:ext cx="9301656" cy="15450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Provide smart plugs/light timers to households based on number of occupants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Offer rebate for homeowners who purchase smart thermostat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Monthly reports compare usage to county average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Target High Usage homes first</a:t>
            </a:r>
          </a:p>
        </p:txBody>
      </p:sp>
    </p:spTree>
    <p:extLst>
      <p:ext uri="{BB962C8B-B14F-4D97-AF65-F5344CB8AC3E}">
        <p14:creationId xmlns:p14="http://schemas.microsoft.com/office/powerpoint/2010/main" val="78597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EC83-A86C-EB2A-6A3D-F07DE6CA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B4AE16-F0E4-70FF-8D3A-C96535435432}"/>
              </a:ext>
            </a:extLst>
          </p:cNvPr>
          <p:cNvCxnSpPr>
            <a:cxnSpLocks/>
          </p:cNvCxnSpPr>
          <p:nvPr/>
        </p:nvCxnSpPr>
        <p:spPr>
          <a:xfrm>
            <a:off x="1135117" y="5169726"/>
            <a:ext cx="10142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01B8DC-054C-F055-8317-D3162FD2478F}"/>
              </a:ext>
            </a:extLst>
          </p:cNvPr>
          <p:cNvSpPr/>
          <p:nvPr/>
        </p:nvSpPr>
        <p:spPr>
          <a:xfrm>
            <a:off x="1083406" y="4615958"/>
            <a:ext cx="882869" cy="9038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70BF25-3A32-E9E6-C08E-73919A1FE545}"/>
              </a:ext>
            </a:extLst>
          </p:cNvPr>
          <p:cNvSpPr/>
          <p:nvPr/>
        </p:nvSpPr>
        <p:spPr>
          <a:xfrm>
            <a:off x="5576579" y="4717781"/>
            <a:ext cx="882869" cy="9038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474845-9734-1189-7568-311577ABEB74}"/>
              </a:ext>
            </a:extLst>
          </p:cNvPr>
          <p:cNvSpPr/>
          <p:nvPr/>
        </p:nvSpPr>
        <p:spPr>
          <a:xfrm>
            <a:off x="10394731" y="4672402"/>
            <a:ext cx="882869" cy="9038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Plugged Unplugged with solid fill">
            <a:extLst>
              <a:ext uri="{FF2B5EF4-FFF2-40B4-BE49-F238E27FC236}">
                <a16:creationId xmlns:a16="http://schemas.microsoft.com/office/drawing/2014/main" id="{B91E3E0F-CFF0-7238-371E-6CAF30613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427" y="4700098"/>
            <a:ext cx="758825" cy="758825"/>
          </a:xfrm>
          <a:prstGeom prst="rect">
            <a:avLst/>
          </a:prstGeom>
        </p:spPr>
      </p:pic>
      <p:pic>
        <p:nvPicPr>
          <p:cNvPr id="8" name="Graphic 7" descr="Microscope with solid fill">
            <a:extLst>
              <a:ext uri="{FF2B5EF4-FFF2-40B4-BE49-F238E27FC236}">
                <a16:creationId xmlns:a16="http://schemas.microsoft.com/office/drawing/2014/main" id="{7B8483E1-9E5A-28F3-DBB3-C17A99C16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7467" y="4783801"/>
            <a:ext cx="681092" cy="681092"/>
          </a:xfrm>
          <a:prstGeom prst="rect">
            <a:avLst/>
          </a:prstGeom>
        </p:spPr>
      </p:pic>
      <p:pic>
        <p:nvPicPr>
          <p:cNvPr id="6" name="Graphic 5" descr="Renewable Energy with solid fill">
            <a:extLst>
              <a:ext uri="{FF2B5EF4-FFF2-40B4-BE49-F238E27FC236}">
                <a16:creationId xmlns:a16="http://schemas.microsoft.com/office/drawing/2014/main" id="{E9DC4C9E-C053-7A11-05E4-55EAE3B3A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6752" y="4744934"/>
            <a:ext cx="758825" cy="758825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5011AD01-7B10-A4CC-74BC-E63E078AE1F9}"/>
              </a:ext>
            </a:extLst>
          </p:cNvPr>
          <p:cNvSpPr/>
          <p:nvPr/>
        </p:nvSpPr>
        <p:spPr>
          <a:xfrm>
            <a:off x="1083406" y="1969425"/>
            <a:ext cx="2759806" cy="2076347"/>
          </a:xfrm>
          <a:prstGeom prst="wedgeRoundRectCallout">
            <a:avLst>
              <a:gd name="adj1" fmla="val -25022"/>
              <a:gd name="adj2" fmla="val 6654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 subset of houses to supply smart plugs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446BEE6-DB54-EC94-79AA-6049EC99CA35}"/>
              </a:ext>
            </a:extLst>
          </p:cNvPr>
          <p:cNvSpPr/>
          <p:nvPr/>
        </p:nvSpPr>
        <p:spPr>
          <a:xfrm>
            <a:off x="4826455" y="1434467"/>
            <a:ext cx="2759806" cy="2076347"/>
          </a:xfrm>
          <a:prstGeom prst="wedgeRoundRectCallout">
            <a:avLst>
              <a:gd name="adj1" fmla="val -8265"/>
              <a:gd name="adj2" fmla="val 1040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 energy usage in these homes for an extended time; compare actual energy usage to our prediction model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1345CA00-6012-0B8E-2A9A-3CF3B71CD048}"/>
              </a:ext>
            </a:extLst>
          </p:cNvPr>
          <p:cNvSpPr/>
          <p:nvPr/>
        </p:nvSpPr>
        <p:spPr>
          <a:xfrm>
            <a:off x="8455771" y="2056709"/>
            <a:ext cx="2759806" cy="2076347"/>
          </a:xfrm>
          <a:prstGeom prst="wedgeRoundRectCallout">
            <a:avLst>
              <a:gd name="adj1" fmla="val 29057"/>
              <a:gd name="adj2" fmla="val 711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whether smart plugs are significantly reducing energy consumption in key drivers</a:t>
            </a:r>
          </a:p>
        </p:txBody>
      </p:sp>
    </p:spTree>
    <p:extLst>
      <p:ext uri="{BB962C8B-B14F-4D97-AF65-F5344CB8AC3E}">
        <p14:creationId xmlns:p14="http://schemas.microsoft.com/office/powerpoint/2010/main" val="327416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5262-E235-B190-AE1C-BD21BE7E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71F1B86-7A89-5774-30AE-D9D35491ABB7}"/>
              </a:ext>
            </a:extLst>
          </p:cNvPr>
          <p:cNvSpPr/>
          <p:nvPr/>
        </p:nvSpPr>
        <p:spPr>
          <a:xfrm>
            <a:off x="2467930" y="1573077"/>
            <a:ext cx="7958332" cy="9209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Global warming is threatening to increase extreme temperatures seen in peak months, namely July</a:t>
            </a:r>
          </a:p>
        </p:txBody>
      </p:sp>
      <p:pic>
        <p:nvPicPr>
          <p:cNvPr id="5" name="Graphic 4" descr="Thermometer with solid fill">
            <a:extLst>
              <a:ext uri="{FF2B5EF4-FFF2-40B4-BE49-F238E27FC236}">
                <a16:creationId xmlns:a16="http://schemas.microsoft.com/office/drawing/2014/main" id="{F688E489-BA5C-4229-A468-538D1C0E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1" y="1566500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A0CA1A-655E-8844-C998-F54C1F2915BF}"/>
              </a:ext>
            </a:extLst>
          </p:cNvPr>
          <p:cNvSpPr/>
          <p:nvPr/>
        </p:nvSpPr>
        <p:spPr>
          <a:xfrm>
            <a:off x="2467930" y="2798586"/>
            <a:ext cx="7958332" cy="9209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Increased temperatures consequently increase electricity demand, as consumers need to cool their homes and power their devices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2F1E47-35C6-DCAD-748C-69E821DCCD92}"/>
              </a:ext>
            </a:extLst>
          </p:cNvPr>
          <p:cNvSpPr/>
          <p:nvPr/>
        </p:nvSpPr>
        <p:spPr>
          <a:xfrm>
            <a:off x="2467930" y="4016785"/>
            <a:ext cx="7958332" cy="9209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Too much demand for electricity may lead to overload ed power grids and cause blackouts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3C25AF-52C4-BA0B-0FA1-C1DD36CC5763}"/>
              </a:ext>
            </a:extLst>
          </p:cNvPr>
          <p:cNvSpPr/>
          <p:nvPr/>
        </p:nvSpPr>
        <p:spPr>
          <a:xfrm>
            <a:off x="2467930" y="5284923"/>
            <a:ext cx="7958332" cy="9209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Client wants to avoid having to build additional facilities to support demand</a:t>
            </a:r>
          </a:p>
        </p:txBody>
      </p:sp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EC8FAAC6-54A4-C356-49A9-1B90A5AA9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4661" y="2798586"/>
            <a:ext cx="914400" cy="914400"/>
          </a:xfrm>
          <a:prstGeom prst="rect">
            <a:avLst/>
          </a:prstGeom>
        </p:spPr>
      </p:pic>
      <p:pic>
        <p:nvPicPr>
          <p:cNvPr id="12" name="Graphic 11" descr="Electric Tower with solid fill">
            <a:extLst>
              <a:ext uri="{FF2B5EF4-FFF2-40B4-BE49-F238E27FC236}">
                <a16:creationId xmlns:a16="http://schemas.microsoft.com/office/drawing/2014/main" id="{1AF34240-E705-E997-128C-25E218E39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4661" y="5291500"/>
            <a:ext cx="914400" cy="914400"/>
          </a:xfrm>
          <a:prstGeom prst="rect">
            <a:avLst/>
          </a:prstGeom>
        </p:spPr>
      </p:pic>
      <p:pic>
        <p:nvPicPr>
          <p:cNvPr id="14" name="Graphic 13" descr="Electrician male with solid fill">
            <a:extLst>
              <a:ext uri="{FF2B5EF4-FFF2-40B4-BE49-F238E27FC236}">
                <a16:creationId xmlns:a16="http://schemas.microsoft.com/office/drawing/2014/main" id="{F484A4B6-E43E-5BC9-E2A9-F0B63C8F2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4661" y="40594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9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5EE6-BD50-B6DB-FB66-33C40D75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4FD22FF-7AB1-C8B6-965D-B72696CCBB17}"/>
              </a:ext>
            </a:extLst>
          </p:cNvPr>
          <p:cNvSpPr/>
          <p:nvPr/>
        </p:nvSpPr>
        <p:spPr>
          <a:xfrm>
            <a:off x="1454727" y="2036618"/>
            <a:ext cx="9833383" cy="1392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eSC</a:t>
            </a:r>
            <a:r>
              <a:rPr lang="en-US" dirty="0"/>
              <a:t> needs to understand the key drivers of electricity consumption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78DF0-8023-126A-0BFF-3DFA9D31C2C5}"/>
              </a:ext>
            </a:extLst>
          </p:cNvPr>
          <p:cNvSpPr/>
          <p:nvPr/>
        </p:nvSpPr>
        <p:spPr>
          <a:xfrm>
            <a:off x="1454726" y="2732809"/>
            <a:ext cx="9528584" cy="13923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what kinds of trends exist among high-energy-using homes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F39F36F-99CF-FB7D-9366-7FFA1304E5A2}"/>
              </a:ext>
            </a:extLst>
          </p:cNvPr>
          <p:cNvSpPr/>
          <p:nvPr/>
        </p:nvSpPr>
        <p:spPr>
          <a:xfrm>
            <a:off x="1454726" y="3429000"/>
            <a:ext cx="9282547" cy="139238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 how energy consumption changes with rising temperatures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3C9EC69-FE69-FCB7-7FB0-B0B8796AADA9}"/>
              </a:ext>
            </a:extLst>
          </p:cNvPr>
          <p:cNvSpPr/>
          <p:nvPr/>
        </p:nvSpPr>
        <p:spPr>
          <a:xfrm>
            <a:off x="1454727" y="4125191"/>
            <a:ext cx="8992556" cy="1392382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Hone in on most meaningful relationships; develop a prediction model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A25C65D-2CBC-BBF2-4474-2572A02A9C22}"/>
              </a:ext>
            </a:extLst>
          </p:cNvPr>
          <p:cNvSpPr/>
          <p:nvPr/>
        </p:nvSpPr>
        <p:spPr>
          <a:xfrm>
            <a:off x="1454726" y="4821382"/>
            <a:ext cx="8719288" cy="139238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 actionable recommendations </a:t>
            </a:r>
            <a:r>
              <a:rPr lang="en-US" dirty="0" err="1"/>
              <a:t>eSC</a:t>
            </a:r>
            <a:r>
              <a:rPr lang="en-US" dirty="0"/>
              <a:t> can promote to reduce energy consumption of key drivers</a:t>
            </a:r>
          </a:p>
        </p:txBody>
      </p:sp>
    </p:spTree>
    <p:extLst>
      <p:ext uri="{BB962C8B-B14F-4D97-AF65-F5344CB8AC3E}">
        <p14:creationId xmlns:p14="http://schemas.microsoft.com/office/powerpoint/2010/main" val="67551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805C-057D-A1E3-536A-45B71FFF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5DFDC2-A767-817B-D654-F5595A604E33}"/>
              </a:ext>
            </a:extLst>
          </p:cNvPr>
          <p:cNvSpPr/>
          <p:nvPr/>
        </p:nvSpPr>
        <p:spPr>
          <a:xfrm>
            <a:off x="1429407" y="1471448"/>
            <a:ext cx="2932386" cy="511853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E86201-7371-B325-7EFE-0BF76A3E99C4}"/>
              </a:ext>
            </a:extLst>
          </p:cNvPr>
          <p:cNvSpPr/>
          <p:nvPr/>
        </p:nvSpPr>
        <p:spPr>
          <a:xfrm>
            <a:off x="4630794" y="1471448"/>
            <a:ext cx="2932386" cy="511853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9CC71F-242F-5926-F963-3C78EA9D9EA3}"/>
              </a:ext>
            </a:extLst>
          </p:cNvPr>
          <p:cNvSpPr/>
          <p:nvPr/>
        </p:nvSpPr>
        <p:spPr>
          <a:xfrm>
            <a:off x="7832182" y="1493815"/>
            <a:ext cx="2932386" cy="511853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Sun with solid fill">
            <a:extLst>
              <a:ext uri="{FF2B5EF4-FFF2-40B4-BE49-F238E27FC236}">
                <a16:creationId xmlns:a16="http://schemas.microsoft.com/office/drawing/2014/main" id="{3BCEF72B-0867-BA56-BB46-39F155AC7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6425" y="1565221"/>
            <a:ext cx="914400" cy="9144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ED590485-BE13-7048-CF05-9FAE1AD3B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481027"/>
            <a:ext cx="914400" cy="914400"/>
          </a:xfrm>
          <a:prstGeom prst="rect">
            <a:avLst/>
          </a:prstGeom>
        </p:spPr>
      </p:pic>
      <p:pic>
        <p:nvPicPr>
          <p:cNvPr id="12" name="Graphic 11" descr="Power with solid fill">
            <a:extLst>
              <a:ext uri="{FF2B5EF4-FFF2-40B4-BE49-F238E27FC236}">
                <a16:creationId xmlns:a16="http://schemas.microsoft.com/office/drawing/2014/main" id="{85AED715-44F0-115E-E57A-C363495F2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1175" y="154230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24D8FB-0F3F-A495-1DFD-A2B543FC6DB6}"/>
              </a:ext>
            </a:extLst>
          </p:cNvPr>
          <p:cNvSpPr txBox="1"/>
          <p:nvPr/>
        </p:nvSpPr>
        <p:spPr>
          <a:xfrm>
            <a:off x="1518745" y="2685609"/>
            <a:ext cx="275371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46 counties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Hourly data 2018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Temperature (C) 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Relative Humidity (%)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Wind Speed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Wind Direction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Radiation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69369-73FD-C798-A95E-77E9E15FF8BE}"/>
              </a:ext>
            </a:extLst>
          </p:cNvPr>
          <p:cNvSpPr txBox="1"/>
          <p:nvPr/>
        </p:nvSpPr>
        <p:spPr>
          <a:xfrm>
            <a:off x="4720133" y="2685609"/>
            <a:ext cx="275371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5710 houses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Homes have unique building id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All counties in SC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Single-Family Residential Homes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171 different attributes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4CE93-079C-B87A-A57D-01CEACBEE9D5}"/>
              </a:ext>
            </a:extLst>
          </p:cNvPr>
          <p:cNvSpPr txBox="1"/>
          <p:nvPr/>
        </p:nvSpPr>
        <p:spPr>
          <a:xfrm>
            <a:off x="7921520" y="2686405"/>
            <a:ext cx="27537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Distinct energy file for each building id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Hourly Data 2018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42 sources of energy consumption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/>
              <a:t>Measured in kWh or kWh/</a:t>
            </a:r>
            <a:r>
              <a:rPr lang="en-US" dirty="0" err="1"/>
              <a:t>sqft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2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ultidocument 11">
            <a:extLst>
              <a:ext uri="{FF2B5EF4-FFF2-40B4-BE49-F238E27FC236}">
                <a16:creationId xmlns:a16="http://schemas.microsoft.com/office/drawing/2014/main" id="{9C5A3551-34DA-995B-4E44-CB59273095D1}"/>
              </a:ext>
            </a:extLst>
          </p:cNvPr>
          <p:cNvSpPr/>
          <p:nvPr/>
        </p:nvSpPr>
        <p:spPr>
          <a:xfrm>
            <a:off x="6467438" y="2136025"/>
            <a:ext cx="4445876" cy="3394841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document 10">
            <a:extLst>
              <a:ext uri="{FF2B5EF4-FFF2-40B4-BE49-F238E27FC236}">
                <a16:creationId xmlns:a16="http://schemas.microsoft.com/office/drawing/2014/main" id="{2C7F339C-7066-2AA1-C4DB-6E618740F5DA}"/>
              </a:ext>
            </a:extLst>
          </p:cNvPr>
          <p:cNvSpPr/>
          <p:nvPr/>
        </p:nvSpPr>
        <p:spPr>
          <a:xfrm>
            <a:off x="1278686" y="1327134"/>
            <a:ext cx="4445876" cy="3394841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C4437-FE16-57BF-EF67-AB986F65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7" y="691495"/>
            <a:ext cx="7958331" cy="1077229"/>
          </a:xfrm>
        </p:spPr>
        <p:txBody>
          <a:bodyPr/>
          <a:lstStyle/>
          <a:p>
            <a:r>
              <a:rPr lang="en-US" dirty="0"/>
              <a:t>Counties Varied in Daily Temperature, but Followed Trend</a:t>
            </a:r>
          </a:p>
        </p:txBody>
      </p:sp>
      <p:pic>
        <p:nvPicPr>
          <p:cNvPr id="3" name="Picture 2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4EF30F07-2951-E790-5EB9-78DAE0433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86" y="1901660"/>
            <a:ext cx="3855631" cy="2820315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2527F96-49EE-C344-A5A5-30061EAC3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38" y="2724144"/>
            <a:ext cx="3822190" cy="28067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D37F13-3C4E-E032-E4F5-2CFB1ABE6915}"/>
              </a:ext>
            </a:extLst>
          </p:cNvPr>
          <p:cNvSpPr txBox="1"/>
          <p:nvPr/>
        </p:nvSpPr>
        <p:spPr>
          <a:xfrm>
            <a:off x="1252424" y="4911284"/>
            <a:ext cx="395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Daily Temperature for July by County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33EE5-F74F-8AE6-F1BA-EE34C5021BF8}"/>
              </a:ext>
            </a:extLst>
          </p:cNvPr>
          <p:cNvSpPr txBox="1"/>
          <p:nvPr/>
        </p:nvSpPr>
        <p:spPr>
          <a:xfrm>
            <a:off x="6467438" y="4721975"/>
            <a:ext cx="3955466" cy="198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635B86-0B5A-15F6-C39F-C53EDCF29456}"/>
              </a:ext>
            </a:extLst>
          </p:cNvPr>
          <p:cNvSpPr txBox="1"/>
          <p:nvPr/>
        </p:nvSpPr>
        <p:spPr>
          <a:xfrm>
            <a:off x="6467438" y="5712855"/>
            <a:ext cx="395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Daily Relative Humidity for July by County</a:t>
            </a:r>
          </a:p>
        </p:txBody>
      </p:sp>
    </p:spTree>
    <p:extLst>
      <p:ext uri="{BB962C8B-B14F-4D97-AF65-F5344CB8AC3E}">
        <p14:creationId xmlns:p14="http://schemas.microsoft.com/office/powerpoint/2010/main" val="56515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ADC4-A612-4505-DC47-E7D2F584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Energy and Plug Loads Follow Similar Trend to Weather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384A775-34FE-FAC0-9D5A-0A95EE35F9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4"/>
          <a:stretch/>
        </p:blipFill>
        <p:spPr>
          <a:xfrm>
            <a:off x="1166646" y="2270235"/>
            <a:ext cx="10037374" cy="3599793"/>
          </a:xfrm>
          <a:prstGeom prst="rect">
            <a:avLst/>
          </a:prstGeom>
          <a:ln w="76200">
            <a:solidFill>
              <a:schemeClr val="tx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8092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62F7B5F-69B9-41D9-BD9A-2A7F1118B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484EE50-7D13-4A99-9152-609AE84A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F607DBD-3FFF-424E-80D2-8061AC5FE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CA1AF17-15FE-4FB8-A4CB-942AC134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01EDCD-40E3-40D5-BCE4-803F7A4D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6E840EA-C6A5-48DA-A3B5-BE430C89C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802A8-FDD6-65D5-59D6-C0667761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819723" cy="27824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Key Drivers of Electricity Consumption</a:t>
            </a:r>
          </a:p>
        </p:txBody>
      </p:sp>
      <p:pic>
        <p:nvPicPr>
          <p:cNvPr id="3" name="Picture 2" descr="A graph of a number of columns&#10;&#10;Description automatically generated with medium confidence">
            <a:extLst>
              <a:ext uri="{FF2B5EF4-FFF2-40B4-BE49-F238E27FC236}">
                <a16:creationId xmlns:a16="http://schemas.microsoft.com/office/drawing/2014/main" id="{995F6716-4B4E-A225-6680-A3AA096A5E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r="30217" b="1"/>
          <a:stretch/>
        </p:blipFill>
        <p:spPr>
          <a:xfrm>
            <a:off x="5444747" y="647191"/>
            <a:ext cx="5297322" cy="556428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4AC7A41-04AF-4CF9-A478-43411F9B5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D8080-3343-C767-8EE2-970D2970F9D8}"/>
              </a:ext>
            </a:extLst>
          </p:cNvPr>
          <p:cNvSpPr txBox="1"/>
          <p:nvPr/>
        </p:nvSpPr>
        <p:spPr>
          <a:xfrm rot="5400000">
            <a:off x="8598408" y="2131721"/>
            <a:ext cx="189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Cooling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441B9-AD08-2CA7-5613-55CAA9FEFFF1}"/>
              </a:ext>
            </a:extLst>
          </p:cNvPr>
          <p:cNvSpPr txBox="1"/>
          <p:nvPr/>
        </p:nvSpPr>
        <p:spPr>
          <a:xfrm rot="5400000">
            <a:off x="6640681" y="4135239"/>
            <a:ext cx="189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Plug Loads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EFF58-E6AE-0EB5-E2D1-C63183456066}"/>
              </a:ext>
            </a:extLst>
          </p:cNvPr>
          <p:cNvSpPr txBox="1"/>
          <p:nvPr/>
        </p:nvSpPr>
        <p:spPr>
          <a:xfrm rot="5400000">
            <a:off x="7351951" y="4486316"/>
            <a:ext cx="189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Interior Lighting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916AF-7DFE-A989-3D38-D309BDAD9337}"/>
              </a:ext>
            </a:extLst>
          </p:cNvPr>
          <p:cNvSpPr txBox="1"/>
          <p:nvPr/>
        </p:nvSpPr>
        <p:spPr>
          <a:xfrm>
            <a:off x="6475864" y="748288"/>
            <a:ext cx="370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Total Energy Consumption (kWh) </a:t>
            </a:r>
          </a:p>
        </p:txBody>
      </p:sp>
    </p:spTree>
    <p:extLst>
      <p:ext uri="{BB962C8B-B14F-4D97-AF65-F5344CB8AC3E}">
        <p14:creationId xmlns:p14="http://schemas.microsoft.com/office/powerpoint/2010/main" val="351398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erial view of housing community">
            <a:extLst>
              <a:ext uri="{FF2B5EF4-FFF2-40B4-BE49-F238E27FC236}">
                <a16:creationId xmlns:a16="http://schemas.microsoft.com/office/drawing/2014/main" id="{8B117F55-524D-3170-E2F9-21CCCD17FA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803" r="-1" b="12925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CC6F0-FE0F-A2F8-8B7E-0D62F383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42" y="129369"/>
            <a:ext cx="4320645" cy="12006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dirty="0"/>
              <a:t>Identifying House Attributes Which Contribute to Key Consumption Drivers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DB03FAE2-F7E3-8D9C-A7CC-9DC5E122C6EA}"/>
              </a:ext>
            </a:extLst>
          </p:cNvPr>
          <p:cNvSpPr/>
          <p:nvPr/>
        </p:nvSpPr>
        <p:spPr>
          <a:xfrm>
            <a:off x="1158458" y="1459395"/>
            <a:ext cx="4069364" cy="514922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12CDF-20DB-F1AF-BEF4-F810B0A15F46}"/>
              </a:ext>
            </a:extLst>
          </p:cNvPr>
          <p:cNvSpPr txBox="1"/>
          <p:nvPr/>
        </p:nvSpPr>
        <p:spPr>
          <a:xfrm>
            <a:off x="1439917" y="1681655"/>
            <a:ext cx="35419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Square Footage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HVAC Type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Location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Number of Occupants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Average Usage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Time of Day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Home Leakage (windows, ducts, insulation)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System Font Regular"/>
              <a:buChar char="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BEC807-DAEB-05EB-9CB6-8530D6A3F2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9505" r="-1" b="9064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B4035-4829-BB34-8167-5308FF731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18" y="3428998"/>
            <a:ext cx="3104381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Shiny App Demo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32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278a402-1a9e-4eb9-8414-ffb55a5fcf1e}" enabled="0" method="" siteId="{4278a402-1a9e-4eb9-8414-ffb55a5fc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1498</TotalTime>
  <Words>349</Words>
  <Application>Microsoft Macintosh PowerPoint</Application>
  <PresentationFormat>Widescreen</PresentationFormat>
  <Paragraphs>62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Courier New</vt:lpstr>
      <vt:lpstr>MS Shell Dlg 2</vt:lpstr>
      <vt:lpstr>System Font Regular</vt:lpstr>
      <vt:lpstr>Wingdings</vt:lpstr>
      <vt:lpstr>Wingdings 3</vt:lpstr>
      <vt:lpstr>Madison</vt:lpstr>
      <vt:lpstr>Key Drivers of Electricity Usage in July</vt:lpstr>
      <vt:lpstr>Background</vt:lpstr>
      <vt:lpstr>Problem Definition</vt:lpstr>
      <vt:lpstr>Available Data</vt:lpstr>
      <vt:lpstr>Counties Varied in Daily Temperature, but Followed Trend</vt:lpstr>
      <vt:lpstr>Cooling Energy and Plug Loads Follow Similar Trend to Weather</vt:lpstr>
      <vt:lpstr>Key Drivers of Electricity Consumption</vt:lpstr>
      <vt:lpstr>Identifying House Attributes Which Contribute to Key Consumption Drivers</vt:lpstr>
      <vt:lpstr>Shiny App Demo</vt:lpstr>
      <vt:lpstr>Recommendation</vt:lpstr>
      <vt:lpstr>Follow-up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Reduction of Residential Energy Usage in Peak Month</dc:title>
  <dc:creator>Sophia Jaskoski</dc:creator>
  <cp:lastModifiedBy>Sophia Jaskoski</cp:lastModifiedBy>
  <cp:revision>3</cp:revision>
  <dcterms:created xsi:type="dcterms:W3CDTF">2024-04-11T02:21:00Z</dcterms:created>
  <dcterms:modified xsi:type="dcterms:W3CDTF">2024-04-25T17:54:59Z</dcterms:modified>
</cp:coreProperties>
</file>